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3" r:id="rId3"/>
    <p:sldId id="264" r:id="rId4"/>
    <p:sldId id="265" r:id="rId5"/>
    <p:sldId id="266" r:id="rId6"/>
    <p:sldId id="267" r:id="rId7"/>
    <p:sldId id="285" r:id="rId8"/>
    <p:sldId id="268" r:id="rId9"/>
    <p:sldId id="269" r:id="rId10"/>
    <p:sldId id="272" r:id="rId11"/>
    <p:sldId id="273" r:id="rId12"/>
    <p:sldId id="286" r:id="rId13"/>
    <p:sldId id="281" r:id="rId14"/>
    <p:sldId id="282" r:id="rId15"/>
    <p:sldId id="283" r:id="rId16"/>
    <p:sldId id="280" r:id="rId17"/>
    <p:sldId id="259" r:id="rId18"/>
    <p:sldId id="258" r:id="rId19"/>
    <p:sldId id="287" r:id="rId20"/>
    <p:sldId id="260" r:id="rId21"/>
    <p:sldId id="288" r:id="rId22"/>
    <p:sldId id="276" r:id="rId23"/>
    <p:sldId id="289" r:id="rId24"/>
    <p:sldId id="277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88455" autoAdjust="0"/>
  </p:normalViewPr>
  <p:slideViewPr>
    <p:cSldViewPr>
      <p:cViewPr>
        <p:scale>
          <a:sx n="70" d="100"/>
          <a:sy n="70" d="100"/>
        </p:scale>
        <p:origin x="-79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20E5F-23EC-4477-8C47-65BD0D133073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7F9AF-C002-4F07-94B1-F2D8D5C28F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627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-Dimensionamento</a:t>
            </a:r>
            <a:r>
              <a:rPr lang="pt-BR" baseline="0" dirty="0" smtClean="0"/>
              <a:t> do parque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-Introdução</a:t>
            </a:r>
            <a:r>
              <a:rPr lang="pt-BR" baseline="0" dirty="0" smtClean="0"/>
              <a:t> sobre como os impactos devem ser entendidos</a:t>
            </a:r>
            <a:br>
              <a:rPr lang="pt-BR" baseline="0" dirty="0" smtClean="0"/>
            </a:br>
            <a:r>
              <a:rPr lang="pt-BR" baseline="0" dirty="0" smtClean="0"/>
              <a:t>-Apresentação das intervenções programadas</a:t>
            </a:r>
            <a:br>
              <a:rPr lang="pt-BR" baseline="0" dirty="0" smtClean="0"/>
            </a:br>
            <a:r>
              <a:rPr lang="pt-BR" baseline="0" dirty="0" smtClean="0"/>
              <a:t>-Explicação dos impactos </a:t>
            </a:r>
            <a:r>
              <a:rPr lang="pt-BR" baseline="0" smtClean="0"/>
              <a:t>de cada uma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8C2-63F6-4E61-B8E6-E1FFAC127BED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4815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-Apesar de ser constantemente citado no ecoturismo, de</a:t>
            </a:r>
            <a:r>
              <a:rPr lang="pt-BR" baseline="0" dirty="0" smtClean="0"/>
              <a:t> ser cartão postal de Fortaleza, de ser levado em conta no momento de taxação monetária do município e ter claramente tudo o que é necessário para se delimitar uma UC, o Parque do Cocó não existe legalmente.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-O Parque é formado por várias </a:t>
            </a:r>
            <a:r>
              <a:rPr lang="pt-BR" baseline="0" dirty="0" err="1" smtClean="0"/>
              <a:t>ZPAs</a:t>
            </a:r>
            <a:r>
              <a:rPr lang="pt-BR" baseline="0" dirty="0" smtClean="0"/>
              <a:t> (zonas de proteção ambiental) que acompanham o Rio Cocó. </a:t>
            </a:r>
            <a:r>
              <a:rPr lang="pt-BR" baseline="0" dirty="0" err="1" smtClean="0"/>
              <a:t>ZPAs</a:t>
            </a:r>
            <a:r>
              <a:rPr lang="pt-BR" baseline="0" dirty="0" smtClean="0"/>
              <a:t> essas que não foram demarcadas por iniciativa jurídica mas sim pelo valor intrínseco das caracterizações ambientais dessas regiões (dunas, topo de morro, manguezal </a:t>
            </a:r>
            <a:r>
              <a:rPr lang="pt-BR" baseline="0" dirty="0" err="1" smtClean="0"/>
              <a:t>etc</a:t>
            </a:r>
            <a:r>
              <a:rPr lang="pt-BR" baseline="0" dirty="0" smtClean="0"/>
              <a:t>).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-O que já foi feito em prol da conservação do Parque foi apenas uma poligonal de 20 hectares que legalizou as dunas da aldeota como ARIE (</a:t>
            </a:r>
            <a:r>
              <a:rPr lang="pt-BR" baseline="0" dirty="0" err="1" smtClean="0"/>
              <a:t>Area</a:t>
            </a:r>
            <a:r>
              <a:rPr lang="pt-BR" baseline="0" dirty="0" smtClean="0"/>
              <a:t> de Relevante Interesse Ecológico), o problema é que alguns leem o termo como ‘’</a:t>
            </a:r>
            <a:r>
              <a:rPr lang="pt-BR" baseline="0" dirty="0" err="1" smtClean="0"/>
              <a:t>Area</a:t>
            </a:r>
            <a:r>
              <a:rPr lang="pt-BR" baseline="0" dirty="0" smtClean="0"/>
              <a:t> de Relevante Interesse Econômico’’.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-Em resumo, todo o parque está entregue aos interesses político-privados (principalmente da especulação imobiliária) que venham a querer lucrar com o espaço hoje ocupado por verde. </a:t>
            </a:r>
          </a:p>
          <a:p>
            <a:endParaRPr lang="pt-BR" baseline="0" dirty="0" smtClean="0"/>
          </a:p>
          <a:p>
            <a:pPr lvl="0"/>
            <a:r>
              <a:rPr lang="pt-BR" dirty="0" smtClean="0"/>
              <a:t>‘’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parque não existe legalmente como Unidade de Conservação (UC), de acordo com a Lei 9985/00. No entanto, dois decretos (20.253/89 e 22.587/93) declararam e ampliaram uma área de interesse social para fins de desapropriação, com a finalidade de criar o Parque Ecológico do Cocó (1.046 há.).</a:t>
            </a:r>
          </a:p>
          <a:p>
            <a:pPr lvl="0"/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parque é atualmente formado por várias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(Áreas de Preservação Permanente), uma Zona de Proteção Ambiental (ZPA do Cocó)e uma Área de Proteção Ambiental - APA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DecretoMunicipal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n. 7302/1986);’’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8C2-63F6-4E61-B8E6-E1FFAC127BE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691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smtClean="0">
                <a:solidFill>
                  <a:srgbClr val="FFFFFF"/>
                </a:solidFill>
                <a:latin typeface="Rockwell"/>
              </a:rPr>
              <a:t>Áreas legalizada de acordo com o SNUC:ARIE das dunas e as duas </a:t>
            </a:r>
            <a:r>
              <a:rPr lang="pt-BR" sz="1200" dirty="0" err="1" smtClean="0">
                <a:solidFill>
                  <a:srgbClr val="FFFFFF"/>
                </a:solidFill>
                <a:latin typeface="Rockwell"/>
              </a:rPr>
              <a:t>Ucs</a:t>
            </a:r>
            <a:r>
              <a:rPr lang="pt-BR" sz="1200" dirty="0" smtClean="0">
                <a:solidFill>
                  <a:srgbClr val="FFFFFF"/>
                </a:solidFill>
                <a:latin typeface="Rockwell"/>
              </a:rPr>
              <a:t> de </a:t>
            </a:r>
            <a:r>
              <a:rPr lang="pt-BR" sz="1200" dirty="0" err="1" smtClean="0">
                <a:solidFill>
                  <a:srgbClr val="FFFFFF"/>
                </a:solidFill>
                <a:latin typeface="Rockwell"/>
              </a:rPr>
              <a:t>Sabiaguaba</a:t>
            </a:r>
            <a:r>
              <a:rPr lang="pt-BR" sz="1200" dirty="0" smtClean="0">
                <a:solidFill>
                  <a:srgbClr val="FFFFFF"/>
                </a:solidFill>
                <a:latin typeface="Rockwell"/>
              </a:rPr>
              <a:t> (a APA e o Parque)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8C2-63F6-4E61-B8E6-E1FFAC127BE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71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-O Parque</a:t>
            </a:r>
            <a:r>
              <a:rPr lang="pt-BR" baseline="0" dirty="0" smtClean="0"/>
              <a:t> do Cocó cresce acompanhando todo o trajeto do Rio Cocó, em seus quase 50km de </a:t>
            </a:r>
            <a:r>
              <a:rPr lang="pt-BR" baseline="0" dirty="0" smtClean="0"/>
              <a:t>extensão;</a:t>
            </a:r>
            <a:endParaRPr lang="pt-BR" baseline="0" dirty="0" smtClean="0"/>
          </a:p>
          <a:p>
            <a:endParaRPr lang="pt-BR" baseline="0" dirty="0" smtClean="0"/>
          </a:p>
          <a:p>
            <a:r>
              <a:rPr lang="pt-BR" baseline="0" dirty="0" smtClean="0"/>
              <a:t>-A bacia do Cocó é expressivamente a maior de nossa cidade, abrangendo dois terços de Fortaleza. </a:t>
            </a:r>
            <a:br>
              <a:rPr lang="pt-BR" baseline="0" dirty="0" smtClean="0"/>
            </a:br>
            <a:endParaRPr lang="pt-BR" baseline="0" dirty="0" smtClean="0"/>
          </a:p>
          <a:p>
            <a:r>
              <a:rPr lang="pt-BR" baseline="0" dirty="0" smtClean="0"/>
              <a:t>-O Rio Cocó nasce no topo da Serra de </a:t>
            </a:r>
            <a:r>
              <a:rPr lang="pt-BR" baseline="0" dirty="0" err="1" smtClean="0"/>
              <a:t>Aratanha</a:t>
            </a:r>
            <a:r>
              <a:rPr lang="pt-BR" baseline="0" dirty="0" smtClean="0"/>
              <a:t>, na Pacatuba, e desagua na </a:t>
            </a:r>
            <a:r>
              <a:rPr lang="pt-BR" baseline="0" dirty="0" err="1" smtClean="0"/>
              <a:t>Sabiaguaba</a:t>
            </a:r>
            <a:r>
              <a:rPr lang="pt-BR" baseline="0" dirty="0" smtClean="0"/>
              <a:t>, constituindo um estuário com intensa atividade pesqueira e turística.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-O parque é dividido, de forma geral, em três unidades </a:t>
            </a:r>
            <a:r>
              <a:rPr lang="pt-BR" baseline="0" dirty="0" err="1" smtClean="0"/>
              <a:t>geoambientais</a:t>
            </a:r>
            <a:r>
              <a:rPr lang="pt-BR" baseline="0" dirty="0" smtClean="0"/>
              <a:t>: Planície fluvial, áreas de dunas e planície </a:t>
            </a:r>
            <a:r>
              <a:rPr lang="pt-BR" baseline="0" dirty="0" err="1" smtClean="0"/>
              <a:t>fluvio</a:t>
            </a:r>
            <a:r>
              <a:rPr lang="pt-BR" baseline="0" dirty="0" smtClean="0"/>
              <a:t>-marinha. Cada unidade dessas possui características particulares e relevantes para a manutenção do todo e por isso devem ser protegidas. </a:t>
            </a:r>
          </a:p>
          <a:p>
            <a:endParaRPr lang="pt-BR" baseline="0" dirty="0" smtClean="0"/>
          </a:p>
          <a:p>
            <a:r>
              <a:rPr lang="pt-BR" baseline="0" dirty="0" smtClean="0"/>
              <a:t>-Ausência de Inventário do Cocó.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8C2-63F6-4E61-B8E6-E1FFAC127BE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180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Município de Fortaleza, área de abrangência do Inventário Ambiental de Fortaleza, é drenado por 04 (quatro) bacias hidrográficas principais: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-Bacia Vertente Marítima;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-Bacia do Cocó;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-Bacia do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Maranguapinho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/Ceará;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-Bacia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Pacoti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8C2-63F6-4E61-B8E6-E1FFAC127BE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6911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D78C2-63F6-4E61-B8E6-E1FFAC127BE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395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ponte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estaiada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rio Cocó, que fará a ligação do bairro Dunas ao Centro de Eventos do Ceará, é uma obra do Governo do Estado que causará impactos em áreas de manguezal, de dunas, e da faixa marginal do curso d’água. Ela surge com a polêmica proposta de desafogar o trânsito entre as avenidas Washington Soares e Sebastião de Abreu. No entanto,  o tráfego naquela região é ínfimo e sem maiores transtornos. Dessa forma, não se percebe outra utilidade da ponte além da valorização de terrenos pertencentes à poligonal do parque, que foram indevidamente empossados por grandes empresários do estado.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A alteração na estrutura, na composição e/ou na abundância de espécies na parte marginal de um fragmento, nesse caso do Parque do Cocó, caracteriza o que na ecologia se intitula como “Efeito de Borda”, nesse caso produzido pela ação humana. Além disso, a ponte com a sua iluminação de LEDS e o barulho ocasionado pelos motores dos veículos que transitarão sobre ela, resultará no afastamento e na fragmentação das espécies do entorno, provocando um anunciado desequilíbrio ecológico. Outra questão a ser tratada está ligada ao fato de a ponte não ser construída de forma linear, mas sim, num formato “enviesado” o que amplia a área a ser devastada. O maior impacto desencadeado por essa obra consiste na enorme área a ser desmatada apenas para a construção dos seus quatro eixos de acesso.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F9AF-C002-4F07-94B1-F2D8D5C28F1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16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ponte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estaiada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sobre o rio Cocó, que fará a ligação do bairro Dunas ao Centro de Eventos do Ceará, é uma obra do Governo do Estado que causará impactos em áreas de manguezal, de dunas, e da faixa marginal do curso d’água. Ela surge com a polêmica proposta de desafogar o trânsito entre as avenidas Washington Soares e Sebastião de Abreu. No entanto,  o tráfego naquela região é ínfimo e sem maiores transtornos. Dessa forma, não se percebe outra utilidade da ponte além da valorização de terrenos pertencentes à poligonal do parque, que foram indevidamente empossados por grandes empresários do estado.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 A alteração na estrutura, na composição e/ou na abundância de espécies na parte marginal de um fragmento, nesse caso do Parque do Cocó, caracteriza o que na ecologia se intitula como “Efeito de Borda”, nesse caso produzido pela ação humana. Além disso, a ponte com a sua iluminação de LEDS e o barulho ocasionado pelos motores dos veículos que transitarão sobre ela, resultará no afastamento e na fragmentação das espécies do entorno, provocando um anunciado desequilíbrio ecológico. Outra questão a ser tratada está ligada ao fato de a ponte não ser construída de forma linear, mas sim, num formato “enviesado” o que amplia a área a ser devastada. O maior impacto desencadeado por essa obra consiste na enorme área a ser desmatada apenas para a construção dos seus quatro eixos de acesso.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7F9AF-C002-4F07-94B1-F2D8D5C28F1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1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edondar Retângulo em um Canto Diagonal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Rodapé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Espaço Reservado para Imagem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pt-B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 no ícone para adicionar uma imagem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edondar Retângulo em um Canto Diagonal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312EC84-66D5-4E7E-B383-9EB3F0A8E9C8}" type="datetimeFigureOut">
              <a:rPr lang="pt-BR" smtClean="0"/>
              <a:t>26/02/2015</a:t>
            </a:fld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1BECC6DA-C829-4BCB-9D5E-946B899A4D6D}" type="slidenum">
              <a:rPr lang="pt-BR" smtClean="0"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gif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900608" y="-653008"/>
            <a:ext cx="9289032" cy="2209800"/>
          </a:xfrm>
        </p:spPr>
        <p:txBody>
          <a:bodyPr>
            <a:normAutofit/>
          </a:bodyPr>
          <a:lstStyle/>
          <a:p>
            <a:r>
              <a:rPr lang="pt-BR" sz="7200" b="1" dirty="0" smtClean="0">
                <a:solidFill>
                  <a:srgbClr val="00B050"/>
                </a:solidFill>
              </a:rPr>
              <a:t>Parque do Cocó</a:t>
            </a:r>
            <a:endParaRPr lang="pt-BR" sz="6000" b="1" dirty="0">
              <a:solidFill>
                <a:srgbClr val="00B05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1460376"/>
            <a:ext cx="6560234" cy="1752600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AMEAÇADO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2743200" cy="18288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712" y="2636912"/>
            <a:ext cx="2743200" cy="1828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665913" y="2636912"/>
            <a:ext cx="1834836" cy="18288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9" y="2680610"/>
            <a:ext cx="1535747" cy="17851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4" y="4450009"/>
            <a:ext cx="2138487" cy="213498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91" y="4428800"/>
            <a:ext cx="2186385" cy="216855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77" y="4478741"/>
            <a:ext cx="2129048" cy="21186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01" y="4437112"/>
            <a:ext cx="2240479" cy="219647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0"/>
          <a:stretch/>
        </p:blipFill>
        <p:spPr>
          <a:xfrm>
            <a:off x="0" y="2636912"/>
            <a:ext cx="9144000" cy="42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7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As ameaças não são pontuais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Efeito de borda;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648604"/>
            <a:ext cx="3966738" cy="2644492"/>
          </a:xfrm>
          <a:prstGeom prst="rect">
            <a:avLst/>
          </a:prstGeo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67544" y="2359104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t-BR" dirty="0" smtClean="0"/>
              <a:t>Fragmentação;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6" y="764704"/>
            <a:ext cx="8676456" cy="57168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37105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9588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As ameaças não são pontuais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24345" y="1646237"/>
            <a:ext cx="8229600" cy="4526280"/>
          </a:xfrm>
        </p:spPr>
        <p:txBody>
          <a:bodyPr/>
          <a:lstStyle/>
          <a:p>
            <a:r>
              <a:rPr lang="pt-BR" dirty="0" smtClean="0"/>
              <a:t>Efeito de borda;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13" y="1648604"/>
            <a:ext cx="3966738" cy="2644492"/>
          </a:xfrm>
          <a:prstGeom prst="rect">
            <a:avLst/>
          </a:prstGeom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67544" y="2359104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t-BR" dirty="0" smtClean="0"/>
              <a:t>Fragmentação;</a:t>
            </a:r>
            <a:endParaRPr lang="pt-BR" dirty="0"/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67544" y="3007176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t-BR" dirty="0" smtClean="0"/>
              <a:t>Dinâmica do rio;</a:t>
            </a:r>
            <a:endParaRPr lang="pt-BR" dirty="0"/>
          </a:p>
        </p:txBody>
      </p:sp>
      <p:pic>
        <p:nvPicPr>
          <p:cNvPr id="19458" name="Picture 2" descr="http://3.bp.blogspot.com/_TXBid6P--FM/SxNkeQBkCrI/AAAAAAAADTs/-zgw2GSAHas/s1600/Barco_no_Coc%C3%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13" y="342900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467544" y="365524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t-BR" dirty="0" smtClean="0"/>
              <a:t>Redução da </a:t>
            </a:r>
            <a:br>
              <a:rPr lang="pt-BR" dirty="0" smtClean="0"/>
            </a:br>
            <a:r>
              <a:rPr lang="pt-BR" dirty="0" smtClean="0"/>
              <a:t>biodiversidade;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88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2" t="11875" r="9223" b="43382"/>
          <a:stretch/>
        </p:blipFill>
        <p:spPr bwMode="auto">
          <a:xfrm>
            <a:off x="516908" y="1484784"/>
            <a:ext cx="83035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4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83040"/>
            <a:ext cx="8229600" cy="4526280"/>
          </a:xfrm>
        </p:spPr>
        <p:txBody>
          <a:bodyPr>
            <a:normAutofit fontScale="70000" lnSpcReduction="20000"/>
          </a:bodyPr>
          <a:lstStyle/>
          <a:p>
            <a:r>
              <a:rPr lang="pt-BR" sz="4300" dirty="0" smtClean="0"/>
              <a:t>Legislação;</a:t>
            </a:r>
            <a:br>
              <a:rPr lang="pt-BR" sz="4300" dirty="0" smtClean="0"/>
            </a:br>
            <a:r>
              <a:rPr lang="pt-BR" sz="4300" dirty="0" smtClean="0"/>
              <a:t/>
            </a:r>
            <a:br>
              <a:rPr lang="pt-BR" sz="4300" dirty="0" smtClean="0"/>
            </a:br>
            <a:r>
              <a:rPr lang="pt-BR" sz="4300" dirty="0" smtClean="0"/>
              <a:t>Plano Diretor de Fortaleza</a:t>
            </a:r>
            <a:br>
              <a:rPr lang="pt-BR" sz="4300" dirty="0" smtClean="0"/>
            </a:br>
            <a:r>
              <a:rPr lang="pt-BR" sz="4300" dirty="0" smtClean="0"/>
              <a:t/>
            </a:r>
            <a:br>
              <a:rPr lang="pt-BR" sz="4300" dirty="0" smtClean="0"/>
            </a:br>
            <a:r>
              <a:rPr lang="pt-BR" sz="3600" dirty="0" smtClean="0"/>
              <a:t>Art</a:t>
            </a:r>
            <a:r>
              <a:rPr lang="pt-BR" sz="3600" dirty="0"/>
              <a:t>. 66.</a:t>
            </a:r>
          </a:p>
          <a:p>
            <a:r>
              <a:rPr lang="pt-BR" sz="3600" dirty="0" smtClean="0"/>
              <a:t>São </a:t>
            </a:r>
            <a:r>
              <a:rPr lang="pt-BR" sz="3600" dirty="0"/>
              <a:t>parâmetros da ZPA</a:t>
            </a:r>
            <a:r>
              <a:rPr lang="pt-BR" sz="3600" dirty="0" smtClean="0"/>
              <a:t>:</a:t>
            </a:r>
          </a:p>
          <a:p>
            <a:endParaRPr lang="pt-BR" sz="3600" dirty="0"/>
          </a:p>
          <a:p>
            <a:r>
              <a:rPr lang="pt-BR" sz="3600" dirty="0" smtClean="0"/>
              <a:t>I-índice </a:t>
            </a:r>
            <a:r>
              <a:rPr lang="pt-BR" sz="3600" dirty="0"/>
              <a:t>de aproveitamento básico: 0,0;</a:t>
            </a:r>
          </a:p>
          <a:p>
            <a:r>
              <a:rPr lang="pt-BR" sz="3600" dirty="0" smtClean="0"/>
              <a:t>II-índice </a:t>
            </a:r>
            <a:r>
              <a:rPr lang="pt-BR" sz="3600" dirty="0"/>
              <a:t>de aproveitamento máximo: 0,0;</a:t>
            </a:r>
          </a:p>
          <a:p>
            <a:r>
              <a:rPr lang="pt-BR" sz="3600" dirty="0" smtClean="0"/>
              <a:t>III-índice </a:t>
            </a:r>
            <a:r>
              <a:rPr lang="pt-BR" sz="3600" dirty="0"/>
              <a:t>de aproveitamento mínimo: 0,0;</a:t>
            </a:r>
          </a:p>
          <a:p>
            <a:r>
              <a:rPr lang="pt-BR" sz="3600" dirty="0" smtClean="0"/>
              <a:t>IV-taxa </a:t>
            </a:r>
            <a:r>
              <a:rPr lang="pt-BR" sz="3600" dirty="0"/>
              <a:t>de permeabilidade: 100%;</a:t>
            </a:r>
          </a:p>
          <a:p>
            <a:r>
              <a:rPr lang="pt-BR" sz="3600" dirty="0" smtClean="0"/>
              <a:t>V-taxa </a:t>
            </a:r>
            <a:r>
              <a:rPr lang="pt-BR" sz="3600" dirty="0"/>
              <a:t>de ocupação: 0,0;</a:t>
            </a:r>
          </a:p>
          <a:p>
            <a:r>
              <a:rPr lang="pt-BR" sz="3600" dirty="0" err="1" smtClean="0"/>
              <a:t>VI-altura</a:t>
            </a:r>
            <a:r>
              <a:rPr lang="pt-BR" sz="3600" dirty="0" smtClean="0"/>
              <a:t> </a:t>
            </a:r>
            <a:r>
              <a:rPr lang="pt-BR" sz="3600" dirty="0"/>
              <a:t>máxima da </a:t>
            </a:r>
            <a:r>
              <a:rPr lang="pt-BR" sz="3600" dirty="0" smtClean="0"/>
              <a:t>edificação</a:t>
            </a:r>
            <a:r>
              <a:rPr lang="pt-BR" sz="3600" dirty="0"/>
              <a:t>: 0,0.</a:t>
            </a: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777280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Parâmetros da ZPA  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755576" y="5085184"/>
            <a:ext cx="5544616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7437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83040"/>
            <a:ext cx="8229600" cy="4526280"/>
          </a:xfrm>
        </p:spPr>
        <p:txBody>
          <a:bodyPr>
            <a:normAutofit fontScale="70000" lnSpcReduction="20000"/>
          </a:bodyPr>
          <a:lstStyle/>
          <a:p>
            <a:r>
              <a:rPr lang="pt-BR" sz="4300" dirty="0" smtClean="0"/>
              <a:t>Legislação;</a:t>
            </a:r>
            <a:br>
              <a:rPr lang="pt-BR" sz="4300" dirty="0" smtClean="0"/>
            </a:br>
            <a:r>
              <a:rPr lang="pt-BR" sz="4300" dirty="0" smtClean="0"/>
              <a:t/>
            </a:r>
            <a:br>
              <a:rPr lang="pt-BR" sz="4300" dirty="0" smtClean="0"/>
            </a:br>
            <a:r>
              <a:rPr lang="pt-BR" sz="4300" dirty="0" smtClean="0"/>
              <a:t>Resolução 001° Conama:</a:t>
            </a:r>
            <a:br>
              <a:rPr lang="pt-BR" sz="4300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Artigo 1º - Para efeito desta Resolução, considera-se impacto ambiental qualquer alteração das propriedades físicas, químicas e biológicas do meio ambiente, causada por qualquer forma de matéria ou energia resultante das atividades humanas que, direta ou indiretamente, afetam: </a:t>
            </a:r>
          </a:p>
          <a:p>
            <a:r>
              <a:rPr lang="pt-BR" dirty="0"/>
              <a:t>I - a saúde, a segurança e o bem-estar da população; </a:t>
            </a:r>
          </a:p>
          <a:p>
            <a:r>
              <a:rPr lang="pt-BR" dirty="0"/>
              <a:t>II - as atividades sociais e econômicas; </a:t>
            </a:r>
          </a:p>
          <a:p>
            <a:r>
              <a:rPr lang="pt-BR" dirty="0"/>
              <a:t>III - a biota; </a:t>
            </a:r>
          </a:p>
          <a:p>
            <a:r>
              <a:rPr lang="pt-BR" dirty="0"/>
              <a:t>IV - as condições estéticas e sanitárias do meio ambiente; </a:t>
            </a:r>
          </a:p>
          <a:p>
            <a:r>
              <a:rPr lang="pt-BR" dirty="0"/>
              <a:t>V - a qualidade dos recursos ambientais.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2196752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Conama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04915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Legislação;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Resolução 001° Conama: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2200" dirty="0"/>
              <a:t>Artigo 2º - Dependerá de elaboração de estudo de impacto ambiental e respectivo relatório de impacto ambiental - RIMA, a serem submetidos à aprovação do órgão estadual competente, e do IBAMA </a:t>
            </a:r>
            <a:r>
              <a:rPr lang="pt-BR" sz="2200" dirty="0" smtClean="0"/>
              <a:t>em </a:t>
            </a:r>
            <a:r>
              <a:rPr lang="pt-BR" sz="2200" dirty="0"/>
              <a:t>caráter supletivo, o licenciamento de atividades modificadoras do meio ambiente, tais como: </a:t>
            </a:r>
            <a:endParaRPr lang="pt-BR" sz="2200" dirty="0" smtClean="0"/>
          </a:p>
          <a:p>
            <a:endParaRPr lang="pt-BR" sz="2200" dirty="0"/>
          </a:p>
          <a:p>
            <a:r>
              <a:rPr lang="pt-BR" sz="2200" dirty="0"/>
              <a:t>I - Estradas de rodagem com duas ou mais faixas de rolamento; </a:t>
            </a: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2217440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Conama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03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8" t="35300" r="39896" b="40278"/>
          <a:stretch/>
        </p:blipFill>
        <p:spPr>
          <a:xfrm>
            <a:off x="467545" y="5013176"/>
            <a:ext cx="4398786" cy="1674862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Impacto ambiental;</a:t>
            </a: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504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Viadutos da Antônio Sales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4398786" cy="293252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24" y="2420888"/>
            <a:ext cx="4030156" cy="19940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20" y="4414976"/>
            <a:ext cx="4032860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95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908720" y="253536"/>
            <a:ext cx="8229600" cy="1143000"/>
          </a:xfrm>
        </p:spPr>
        <p:txBody>
          <a:bodyPr/>
          <a:lstStyle/>
          <a:p>
            <a:r>
              <a:rPr lang="pt-BR" dirty="0" smtClean="0"/>
              <a:t>VIADUTOS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5341"/>
            <a:ext cx="8229600" cy="3367756"/>
          </a:xfrm>
        </p:spPr>
      </p:pic>
    </p:spTree>
    <p:extLst>
      <p:ext uri="{BB962C8B-B14F-4D97-AF65-F5344CB8AC3E}">
        <p14:creationId xmlns:p14="http://schemas.microsoft.com/office/powerpoint/2010/main" val="22220751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17240" y="253536"/>
            <a:ext cx="8229600" cy="1143000"/>
          </a:xfrm>
        </p:spPr>
        <p:txBody>
          <a:bodyPr/>
          <a:lstStyle/>
          <a:p>
            <a:r>
              <a:rPr lang="pt-BR" dirty="0" smtClean="0"/>
              <a:t>PONTES ESTAIADAS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Dunas &gt;&gt; C. de Eventos</a:t>
            </a:r>
          </a:p>
          <a:p>
            <a:endParaRPr lang="pt-BR" sz="2800" dirty="0"/>
          </a:p>
          <a:p>
            <a:r>
              <a:rPr lang="pt-BR" sz="2800" dirty="0" smtClean="0"/>
              <a:t>Dunas, manguezal e </a:t>
            </a:r>
            <a:br>
              <a:rPr lang="pt-BR" sz="2800" dirty="0" smtClean="0"/>
            </a:br>
            <a:r>
              <a:rPr lang="pt-BR" sz="2800" dirty="0" smtClean="0"/>
              <a:t>curso d’água impactados;</a:t>
            </a:r>
          </a:p>
          <a:p>
            <a:endParaRPr lang="pt-BR" sz="2800" dirty="0"/>
          </a:p>
          <a:p>
            <a:r>
              <a:rPr lang="pt-BR" sz="2800" dirty="0" smtClean="0"/>
              <a:t>Fragmentação e efeito de  </a:t>
            </a:r>
            <a:br>
              <a:rPr lang="pt-BR" sz="2800" dirty="0" smtClean="0"/>
            </a:br>
            <a:r>
              <a:rPr lang="pt-BR" sz="2800" dirty="0" smtClean="0"/>
              <a:t>borda;</a:t>
            </a:r>
          </a:p>
          <a:p>
            <a:endParaRPr lang="pt-BR" sz="2800" dirty="0" smtClean="0"/>
          </a:p>
          <a:p>
            <a:r>
              <a:rPr lang="pt-BR" sz="2800" dirty="0" smtClean="0"/>
              <a:t>Quatro eixos e forma </a:t>
            </a:r>
            <a:br>
              <a:rPr lang="pt-BR" sz="2800" dirty="0" smtClean="0"/>
            </a:br>
            <a:r>
              <a:rPr lang="pt-BR" sz="2800" dirty="0" smtClean="0"/>
              <a:t>curva.</a:t>
            </a:r>
            <a:endParaRPr lang="pt-BR" sz="2800" dirty="0"/>
          </a:p>
          <a:p>
            <a:endParaRPr lang="pt-BR" dirty="0"/>
          </a:p>
        </p:txBody>
      </p:sp>
      <p:pic>
        <p:nvPicPr>
          <p:cNvPr id="1026" name="Picture 2" descr="http://tribunadoceara.uol.com.br/noticias/wp-content/uploads/sites/2/2013/04/20130412215831-20130412215831-ponte_estai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7058"/>
            <a:ext cx="3662363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43208" b="44391"/>
          <a:stretch/>
        </p:blipFill>
        <p:spPr>
          <a:xfrm>
            <a:off x="5004047" y="4149080"/>
            <a:ext cx="3653373" cy="2412049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 flipV="1">
            <a:off x="7452320" y="6021288"/>
            <a:ext cx="1008112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88700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17240" y="253536"/>
            <a:ext cx="8229600" cy="1143000"/>
          </a:xfrm>
        </p:spPr>
        <p:txBody>
          <a:bodyPr/>
          <a:lstStyle/>
          <a:p>
            <a:r>
              <a:rPr lang="pt-BR" dirty="0" smtClean="0"/>
              <a:t>PONTES ESTAIADAS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800" dirty="0" smtClean="0"/>
              <a:t>Pontes Vieira &gt;&gt; </a:t>
            </a:r>
            <a:br>
              <a:rPr lang="pt-BR" sz="2800" dirty="0" smtClean="0"/>
            </a:br>
            <a:r>
              <a:rPr lang="pt-BR" sz="2800" dirty="0" err="1" smtClean="0"/>
              <a:t>Atilano</a:t>
            </a:r>
            <a:r>
              <a:rPr lang="pt-BR" sz="2800" dirty="0" smtClean="0"/>
              <a:t> Moura</a:t>
            </a:r>
          </a:p>
          <a:p>
            <a:endParaRPr lang="pt-BR" sz="2800" dirty="0"/>
          </a:p>
          <a:p>
            <a:r>
              <a:rPr lang="pt-BR" sz="2800" dirty="0"/>
              <a:t>M</a:t>
            </a:r>
            <a:r>
              <a:rPr lang="pt-BR" sz="2800" dirty="0" smtClean="0"/>
              <a:t>anguezal e </a:t>
            </a:r>
            <a:br>
              <a:rPr lang="pt-BR" sz="2800" dirty="0" smtClean="0"/>
            </a:br>
            <a:r>
              <a:rPr lang="pt-BR" sz="2800" dirty="0" smtClean="0"/>
              <a:t>curso d’água impactados;</a:t>
            </a:r>
          </a:p>
          <a:p>
            <a:endParaRPr lang="pt-BR" sz="2800" dirty="0"/>
          </a:p>
          <a:p>
            <a:r>
              <a:rPr lang="pt-BR" sz="2800" dirty="0" smtClean="0"/>
              <a:t>Fragmentação e efeito de  </a:t>
            </a:r>
            <a:br>
              <a:rPr lang="pt-BR" sz="2800" dirty="0" smtClean="0"/>
            </a:br>
            <a:r>
              <a:rPr lang="pt-BR" sz="2800" dirty="0" smtClean="0"/>
              <a:t>borda;</a:t>
            </a:r>
          </a:p>
          <a:p>
            <a:endParaRPr lang="pt-BR" sz="2800" dirty="0" smtClean="0"/>
          </a:p>
        </p:txBody>
      </p:sp>
      <p:pic>
        <p:nvPicPr>
          <p:cNvPr id="1026" name="Picture 2" descr="http://tribunadoceara.uol.com.br/noticias/wp-content/uploads/sites/2/2013/04/20130412215831-20130412215831-ponte_estai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7058"/>
            <a:ext cx="3662363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43208" b="44391"/>
          <a:stretch/>
        </p:blipFill>
        <p:spPr>
          <a:xfrm>
            <a:off x="5004047" y="4149080"/>
            <a:ext cx="3653373" cy="2412049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 flipH="1" flipV="1">
            <a:off x="5868144" y="5157192"/>
            <a:ext cx="432048" cy="432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fortaleza-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064896" cy="647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6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620688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Que parque?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423000"/>
            <a:ext cx="8229600" cy="4526280"/>
          </a:xfrm>
        </p:spPr>
        <p:txBody>
          <a:bodyPr/>
          <a:lstStyle/>
          <a:p>
            <a:r>
              <a:rPr lang="pt-BR" dirty="0" smtClean="0"/>
              <a:t>O parque não existe legalmente como UC;</a:t>
            </a:r>
            <a:br>
              <a:rPr lang="pt-BR" dirty="0" smtClean="0"/>
            </a:br>
            <a:endParaRPr lang="pt-BR" dirty="0"/>
          </a:p>
          <a:p>
            <a:r>
              <a:rPr lang="pt-BR" dirty="0" smtClean="0"/>
              <a:t>O parque é atualmente formado por várias </a:t>
            </a:r>
            <a:r>
              <a:rPr lang="pt-BR" dirty="0" err="1" smtClean="0"/>
              <a:t>APPs</a:t>
            </a:r>
            <a:r>
              <a:rPr lang="pt-BR" dirty="0" smtClean="0"/>
              <a:t>, uma ZPA e uma APA (</a:t>
            </a:r>
            <a:r>
              <a:rPr lang="pt-BR" sz="2400" dirty="0" smtClean="0"/>
              <a:t>Decreto </a:t>
            </a:r>
            <a:r>
              <a:rPr lang="pt-BR" sz="2400" dirty="0"/>
              <a:t>Municipal n. 7302/1986</a:t>
            </a:r>
            <a:r>
              <a:rPr lang="pt-BR" dirty="0" smtClean="0"/>
              <a:t>);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32924"/>
            <a:ext cx="8316416" cy="20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24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00608" y="253536"/>
            <a:ext cx="8229600" cy="1143000"/>
          </a:xfrm>
        </p:spPr>
        <p:txBody>
          <a:bodyPr/>
          <a:lstStyle/>
          <a:p>
            <a:r>
              <a:rPr lang="pt-BR" dirty="0" smtClean="0"/>
              <a:t>ARIE AMEAÇADA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51115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Condomínio, Via Paisagística e Rotatória;</a:t>
            </a:r>
          </a:p>
          <a:p>
            <a:endParaRPr lang="pt-BR" dirty="0"/>
          </a:p>
          <a:p>
            <a:r>
              <a:rPr lang="pt-BR" dirty="0" smtClean="0"/>
              <a:t>ARIE (lei n° 9502, de 2009);</a:t>
            </a:r>
          </a:p>
          <a:p>
            <a:endParaRPr lang="pt-BR" dirty="0"/>
          </a:p>
          <a:p>
            <a:r>
              <a:rPr lang="pt-BR" dirty="0" smtClean="0"/>
              <a:t>Sítio geomorfológica de </a:t>
            </a:r>
            <a:br>
              <a:rPr lang="pt-BR" dirty="0" smtClean="0"/>
            </a:br>
            <a:r>
              <a:rPr lang="pt-BR" dirty="0" smtClean="0"/>
              <a:t>interesse especial;</a:t>
            </a:r>
          </a:p>
          <a:p>
            <a:endParaRPr lang="pt-BR" dirty="0"/>
          </a:p>
          <a:p>
            <a:r>
              <a:rPr lang="pt-BR" dirty="0" smtClean="0"/>
              <a:t>Isolamento, desmatamento</a:t>
            </a:r>
            <a:br>
              <a:rPr lang="pt-BR" dirty="0" smtClean="0"/>
            </a:br>
            <a:r>
              <a:rPr lang="pt-BR" dirty="0" smtClean="0"/>
              <a:t>e poluição.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pic>
        <p:nvPicPr>
          <p:cNvPr id="4098" name="Picture 2" descr="C:\BKP\Gabriel\User\Gabriel\Desktop\Cocó Informa\Fotos Cocó\ameaças\Ameaças Mapeada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1" t="19816" r="22537" b="59797"/>
          <a:stretch/>
        </p:blipFill>
        <p:spPr bwMode="auto">
          <a:xfrm>
            <a:off x="5580112" y="3537992"/>
            <a:ext cx="3233215" cy="27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84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8"/>
          <a:stretch/>
        </p:blipFill>
        <p:spPr>
          <a:xfrm>
            <a:off x="1547664" y="339556"/>
            <a:ext cx="6120680" cy="6257796"/>
          </a:xfrm>
        </p:spPr>
      </p:pic>
    </p:spTree>
    <p:extLst>
      <p:ext uri="{BB962C8B-B14F-4D97-AF65-F5344CB8AC3E}">
        <p14:creationId xmlns:p14="http://schemas.microsoft.com/office/powerpoint/2010/main" val="9927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145432" y="253536"/>
            <a:ext cx="8229600" cy="1143000"/>
          </a:xfrm>
        </p:spPr>
        <p:txBody>
          <a:bodyPr/>
          <a:lstStyle/>
          <a:p>
            <a:r>
              <a:rPr lang="pt-BR" dirty="0" smtClean="0"/>
              <a:t>MIRANTE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Impermeabilização;</a:t>
            </a:r>
          </a:p>
          <a:p>
            <a:endParaRPr lang="pt-BR" dirty="0"/>
          </a:p>
          <a:p>
            <a:r>
              <a:rPr lang="pt-BR" dirty="0" smtClean="0"/>
              <a:t>Poluição visual;</a:t>
            </a:r>
          </a:p>
          <a:p>
            <a:endParaRPr lang="pt-BR" dirty="0"/>
          </a:p>
          <a:p>
            <a:r>
              <a:rPr lang="pt-BR" dirty="0" smtClean="0"/>
              <a:t>Desrespeito à ZPA, </a:t>
            </a:r>
            <a:br>
              <a:rPr lang="pt-BR" dirty="0" smtClean="0"/>
            </a:br>
            <a:r>
              <a:rPr lang="pt-BR" dirty="0" smtClean="0"/>
              <a:t>ao Plano Diretor e à</a:t>
            </a:r>
            <a:br>
              <a:rPr lang="pt-BR" dirty="0" smtClean="0"/>
            </a:br>
            <a:r>
              <a:rPr lang="pt-BR" dirty="0" smtClean="0"/>
              <a:t>resolução 001° CONAMA.</a:t>
            </a:r>
            <a:endParaRPr lang="pt-BR" dirty="0"/>
          </a:p>
        </p:txBody>
      </p:sp>
      <p:pic>
        <p:nvPicPr>
          <p:cNvPr id="6146" name="Picture 2" descr="fortaleza-0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" r="7958" b="3855"/>
          <a:stretch/>
        </p:blipFill>
        <p:spPr bwMode="auto">
          <a:xfrm>
            <a:off x="4932040" y="1556792"/>
            <a:ext cx="3960440" cy="296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8182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569"/>
            <a:ext cx="9144000" cy="6024862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569"/>
            <a:ext cx="9144000" cy="60248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569"/>
            <a:ext cx="9144000" cy="602486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569"/>
            <a:ext cx="9144000" cy="60248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569"/>
            <a:ext cx="9144000" cy="602486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569"/>
            <a:ext cx="9144000" cy="60248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6569"/>
            <a:ext cx="9144000" cy="602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8641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3" y="692696"/>
            <a:ext cx="780473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7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Á</a:t>
            </a:r>
            <a:r>
              <a:rPr lang="pt-BR" dirty="0" smtClean="0"/>
              <a:t>reas </a:t>
            </a:r>
            <a:r>
              <a:rPr lang="pt-BR" dirty="0"/>
              <a:t>legalizada: ARIE das </a:t>
            </a:r>
            <a:r>
              <a:rPr lang="pt-BR" dirty="0" smtClean="0"/>
              <a:t>dunas</a:t>
            </a:r>
            <a:r>
              <a:rPr lang="pt-BR" dirty="0"/>
              <a:t> </a:t>
            </a:r>
            <a:r>
              <a:rPr lang="pt-BR" dirty="0" smtClean="0"/>
              <a:t>e duas </a:t>
            </a:r>
            <a:r>
              <a:rPr lang="pt-BR" dirty="0" err="1" smtClean="0"/>
              <a:t>Ucs</a:t>
            </a:r>
            <a:r>
              <a:rPr lang="pt-BR" dirty="0" smtClean="0"/>
              <a:t> na </a:t>
            </a:r>
            <a:r>
              <a:rPr lang="pt-BR" dirty="0" err="1" smtClean="0"/>
              <a:t>Sabiaguaba</a:t>
            </a:r>
            <a:r>
              <a:rPr lang="pt-BR" dirty="0" smtClean="0"/>
              <a:t> (APA e parque);</a:t>
            </a:r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-1620688" y="253536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Que parque?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b="33986"/>
          <a:stretch/>
        </p:blipFill>
        <p:spPr bwMode="auto">
          <a:xfrm>
            <a:off x="1907704" y="2828994"/>
            <a:ext cx="5328592" cy="35528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481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 que há para ser preservado?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parque acompanha os quase 50km do Rio Cocó;</a:t>
            </a:r>
          </a:p>
          <a:p>
            <a:endParaRPr lang="pt-BR" dirty="0"/>
          </a:p>
        </p:txBody>
      </p:sp>
      <p:pic>
        <p:nvPicPr>
          <p:cNvPr id="2050" name="Picture 2" descr="http://1.bp.blogspot.com/-jQU_OiD67VM/Tjvj4aISBLI/AAAAAAAAEiU/NQashNV0fRg/s1600/Rio%2BCoc%25C3%25B3...Polui%25C3%25A7%25C3%25A3o%2B87%252C5%2525....Agosto2011...D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9609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uiace.com.br/wp-content/uploads/2010/06/rio-coco-fortaleza-ceara-cent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660" y="2719609"/>
            <a:ext cx="2489279" cy="381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087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103366"/>
            <a:ext cx="5544616" cy="457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bacia do Cocó abrange 2/3 de Fortaleza;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 que há para ser preservado?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094670"/>
            <a:ext cx="5544616" cy="4574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566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blogsj.com.br/wp-content/uploads/2012/05/sabiaguaba-bairro-ecologico-sj-aluguel-imoveis-fortaleza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0" t="7246" r="3826" b="5462"/>
          <a:stretch/>
        </p:blipFill>
        <p:spPr bwMode="auto">
          <a:xfrm>
            <a:off x="4067944" y="2708919"/>
            <a:ext cx="4481628" cy="384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3000" dirty="0"/>
              <a:t>Nascente na Pacatuba e foz </a:t>
            </a:r>
            <a:r>
              <a:rPr lang="pt-BR" sz="3000" dirty="0" smtClean="0"/>
              <a:t>na </a:t>
            </a:r>
            <a:r>
              <a:rPr lang="pt-BR" sz="3000" dirty="0" err="1" smtClean="0"/>
              <a:t>Sabiaguaba</a:t>
            </a:r>
            <a:r>
              <a:rPr lang="pt-BR" sz="3000" dirty="0"/>
              <a:t>;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 que há para ser preservado?</a:t>
            </a:r>
            <a:endParaRPr lang="pt-BR" dirty="0"/>
          </a:p>
        </p:txBody>
      </p:sp>
      <p:pic>
        <p:nvPicPr>
          <p:cNvPr id="4098" name="Picture 2" descr="http://static.panoramio.com/photos/large/7574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0"/>
            <a:ext cx="2880320" cy="3840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2255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0" t="22433" r="22621" b="10900"/>
          <a:stretch/>
        </p:blipFill>
        <p:spPr bwMode="auto">
          <a:xfrm>
            <a:off x="552832" y="759085"/>
            <a:ext cx="8123624" cy="560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4" t="18498" r="28682" b="12083"/>
          <a:stretch/>
        </p:blipFill>
        <p:spPr bwMode="auto">
          <a:xfrm>
            <a:off x="1200904" y="733541"/>
            <a:ext cx="6611456" cy="556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00" y="754789"/>
            <a:ext cx="6600760" cy="5554531"/>
          </a:xfrm>
        </p:spPr>
      </p:pic>
    </p:spTree>
    <p:extLst>
      <p:ext uri="{BB962C8B-B14F-4D97-AF65-F5344CB8AC3E}">
        <p14:creationId xmlns:p14="http://schemas.microsoft.com/office/powerpoint/2010/main" val="33489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static.panoramio.com/photos/large/12876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96843"/>
            <a:ext cx="3348349" cy="2511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Três unidades </a:t>
            </a:r>
            <a:r>
              <a:rPr lang="pt-BR" dirty="0" err="1"/>
              <a:t>geoambientais</a:t>
            </a:r>
            <a:r>
              <a:rPr lang="pt-BR" dirty="0"/>
              <a:t>;</a:t>
            </a:r>
          </a:p>
          <a:p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 que há para ser preservado?</a:t>
            </a:r>
            <a:endParaRPr lang="pt-BR" dirty="0"/>
          </a:p>
        </p:txBody>
      </p:sp>
      <p:pic>
        <p:nvPicPr>
          <p:cNvPr id="3076" name="Picture 4" descr="http://1.bp.blogspot.com/-cTKWCkYjT78/Tg-36nxIArI/AAAAAAAAEI8/WjzYO6VGvZI/s1600/DSC016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780928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http://www.oktiva.net/oktiva.net/anexo/669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87824"/>
            <a:ext cx="2520280" cy="252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CaixaDeTexto 4"/>
          <p:cNvSpPr txBox="1"/>
          <p:nvPr/>
        </p:nvSpPr>
        <p:spPr>
          <a:xfrm>
            <a:off x="611560" y="5373216"/>
            <a:ext cx="1973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P</a:t>
            </a:r>
            <a:r>
              <a:rPr lang="pt-BR" sz="2000" dirty="0" smtClean="0"/>
              <a:t>lanície </a:t>
            </a:r>
            <a:r>
              <a:rPr lang="pt-BR" sz="2000" dirty="0"/>
              <a:t>F</a:t>
            </a:r>
            <a:r>
              <a:rPr lang="pt-BR" sz="2000" dirty="0" smtClean="0"/>
              <a:t>luvial</a:t>
            </a:r>
            <a:endParaRPr lang="pt-BR" sz="20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6228184" y="5363924"/>
            <a:ext cx="269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Planície Fúlvio-marinha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707904" y="5405154"/>
            <a:ext cx="1883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Área de dunas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66789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29208" y="253536"/>
            <a:ext cx="8229600" cy="1143000"/>
          </a:xfrm>
        </p:spPr>
        <p:txBody>
          <a:bodyPr/>
          <a:lstStyle/>
          <a:p>
            <a:r>
              <a:rPr lang="pt-BR" dirty="0" smtClean="0"/>
              <a:t>O que ameaça o parque?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Especulação imobiliária;</a:t>
            </a:r>
          </a:p>
          <a:p>
            <a:endParaRPr lang="pt-BR" dirty="0"/>
          </a:p>
          <a:p>
            <a:r>
              <a:rPr lang="pt-BR" dirty="0" smtClean="0"/>
              <a:t>Apropriações ilegais;</a:t>
            </a:r>
          </a:p>
          <a:p>
            <a:endParaRPr lang="pt-BR" dirty="0"/>
          </a:p>
          <a:p>
            <a:r>
              <a:rPr lang="pt-BR" dirty="0" smtClean="0"/>
              <a:t>Despejo de esgotos;</a:t>
            </a:r>
          </a:p>
          <a:p>
            <a:endParaRPr lang="pt-BR" dirty="0"/>
          </a:p>
          <a:p>
            <a:r>
              <a:rPr lang="pt-BR" dirty="0" smtClean="0"/>
              <a:t>Fragmentação das áreas verdes;</a:t>
            </a:r>
          </a:p>
          <a:p>
            <a:endParaRPr lang="pt-BR" dirty="0"/>
          </a:p>
          <a:p>
            <a:r>
              <a:rPr lang="pt-BR" dirty="0" smtClean="0"/>
              <a:t>Aterros e capinações;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0315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undição">
  <a:themeElements>
    <a:clrScheme name="Fundição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undição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undiçã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4068</TotalTime>
  <Words>735</Words>
  <Application>Microsoft Office PowerPoint</Application>
  <PresentationFormat>Apresentação na tela (4:3)</PresentationFormat>
  <Paragraphs>122</Paragraphs>
  <Slides>24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Fundição</vt:lpstr>
      <vt:lpstr>Parque do Cocó</vt:lpstr>
      <vt:lpstr>Que parque?</vt:lpstr>
      <vt:lpstr>Que parque?</vt:lpstr>
      <vt:lpstr>O que há para ser preservado?</vt:lpstr>
      <vt:lpstr>O que há para ser preservado?</vt:lpstr>
      <vt:lpstr>O que há para ser preservado?</vt:lpstr>
      <vt:lpstr>Apresentação do PowerPoint</vt:lpstr>
      <vt:lpstr>O que há para ser preservado?</vt:lpstr>
      <vt:lpstr>O que ameaça o parque?</vt:lpstr>
      <vt:lpstr>As ameaças não são pontuais</vt:lpstr>
      <vt:lpstr>As ameaças não são pontuais</vt:lpstr>
      <vt:lpstr>Apresentação do PowerPoint</vt:lpstr>
      <vt:lpstr>Parâmetros da ZPA  </vt:lpstr>
      <vt:lpstr>Conama</vt:lpstr>
      <vt:lpstr>Conama</vt:lpstr>
      <vt:lpstr>Viadutos da Antônio Sales </vt:lpstr>
      <vt:lpstr>VIADUTOS</vt:lpstr>
      <vt:lpstr>PONTES ESTAIADAS</vt:lpstr>
      <vt:lpstr>PONTES ESTAIADAS</vt:lpstr>
      <vt:lpstr>ARIE AMEAÇADA</vt:lpstr>
      <vt:lpstr>Apresentação do PowerPoint</vt:lpstr>
      <vt:lpstr>MIRANTE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</dc:creator>
  <cp:lastModifiedBy>Gabriel</cp:lastModifiedBy>
  <cp:revision>50</cp:revision>
  <dcterms:created xsi:type="dcterms:W3CDTF">2015-02-07T12:29:49Z</dcterms:created>
  <dcterms:modified xsi:type="dcterms:W3CDTF">2015-02-26T19:14:35Z</dcterms:modified>
</cp:coreProperties>
</file>